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1"/>
  </p:notesMasterIdLst>
  <p:handoutMasterIdLst>
    <p:handoutMasterId r:id="rId52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90" r:id="rId9"/>
    <p:sldId id="338" r:id="rId10"/>
    <p:sldId id="391" r:id="rId11"/>
    <p:sldId id="339" r:id="rId12"/>
    <p:sldId id="340" r:id="rId13"/>
    <p:sldId id="344" r:id="rId14"/>
    <p:sldId id="345" r:id="rId15"/>
    <p:sldId id="346" r:id="rId16"/>
    <p:sldId id="347" r:id="rId17"/>
    <p:sldId id="348" r:id="rId18"/>
    <p:sldId id="393" r:id="rId19"/>
    <p:sldId id="349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94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86" r:id="rId46"/>
    <p:sldId id="387" r:id="rId47"/>
    <p:sldId id="388" r:id="rId48"/>
    <p:sldId id="395" r:id="rId49"/>
    <p:sldId id="389" r:id="rId5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82" d="100"/>
          <a:sy n="82" d="100"/>
        </p:scale>
        <p:origin x="153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45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E5FA648-E141-984B-BEE2-8EC9B0A998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31F4BCC-9CAA-0F41-85EA-DE3557038F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D4EBDDA-94A4-C24E-8F4D-60EA634DB5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D2D8965A-D8A6-AE4A-B6AE-C5DE2FB73D0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0F9780D-0DF3-4B38-8812-67AC0384F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F8A7D5-41B0-5A4C-AB3F-7767AE6EE3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0887534-A29B-1644-87D8-30550CDFFC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02C6B2F-7D28-4D52-BC2A-655D3FEF5D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208C9F7-2C9C-9E40-BFDA-99AA296287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103CA87-37A4-F848-B6E3-7E21A31FD36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B8274B7-D522-A64B-9FDF-CE64675516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F7FDD-E0A3-407C-94DC-EAFCAE8B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2BE28AD6-7A01-4C91-921E-664C72FB8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38278-7045-46F9-8738-0D115AFF3EB3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C503811-6399-4F76-AE3F-CDD6D3FD9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8BA5C-F97A-4C12-8192-68AAC075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40E2DFA5-8C6A-4CBC-AB43-9483E5888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57AB1F-3F1B-4BA4-BC1E-B4F52BC23CDA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9781EBF-EB9C-4944-A189-118266777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B2F658-E9F1-455F-997D-104863579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65A10AD-B9E1-4E38-B90B-51628315A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C2740B-2768-4F54-BC7D-348373841C64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44F00883-9C05-4E86-8061-48CD97041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EB8696-636F-45F4-B55B-6B5B83AA7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154E314E-BDC6-43EE-9551-F615EB26C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675803-59BE-451D-8E49-1F417E86ED1E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56E7EF2-751D-4D98-BBBB-983B7BA89E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7745169-D177-48CD-B3A3-3B0C5F350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B0D46DBD-29BF-47DC-A35A-DE0E97538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9EA07E-4B01-40D1-9BF2-B2DA0AC533EB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55A3E06-AEE7-4069-9749-C5E09B8DB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D804FE9-08D2-454C-A896-B04B20AD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DDCCE96-E803-4311-9A03-65C92BAEE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A9D5E-EC35-4B0E-815A-D231D2C7DA00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367F82A-6D99-4D44-AD01-0F8E74350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F464AB5-B385-40A1-9F8A-BA04DA142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B023BF81-8AAA-474E-AC3A-576954F577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552FFF-E72A-4B58-AB2B-178C2C79C9DC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736F731-613D-42B9-B30C-04527F8B4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60C8073-54F6-4172-9034-055754BBB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F9686703-1D4F-4A73-9977-34826CDA13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AAD36A-233E-4946-8BDD-D60EF2FDF08B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846CCB5-5FC2-49CC-86CB-DE765F76C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719C2B-2379-4C10-91EA-C9016AF0F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8EFBA70-2BFD-4E36-8A3B-421009949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D7A724-2969-44B4-BB3F-C936AD58245D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1239E8F7-E48C-4562-9699-7102AC770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527078C-0D3C-4343-8B63-19A81E636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E0AB219-56EC-4D95-BC79-E6AE7CDB4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98AE17-A6A1-4C6D-AF0C-CAB6FD10BC81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3A7A00A-558E-4DC2-8E6C-BCBDEC811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C0A5B15-4970-41F1-BB20-72F2E3F98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56B2B89-B007-480C-9894-A5D28D854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3C4453-A4BB-4BE9-9FF4-D349A286EEC5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42E2D0D1-8798-4A13-BA92-F0A44FC7B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B7F764D-1C4A-4141-9924-160663A1F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C8D519C2-B35E-49DC-8194-417C4494F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55D7E7-1A22-483B-9E04-5CEFE2716F57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0CA5721-268B-402C-84A2-53EE5238F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9C72EC5-88EA-4895-A8AA-E7C2DA2A7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1E75CCA5-59E0-405B-B26A-A64A410F4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4EDAF8-8A00-465E-B8A4-17751C541EB5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5C39780B-CA0B-4B94-96FB-E20A5B3A3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D721E7A-6D9D-4A57-BC95-E20C2A598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84FC8923-6D95-483B-9DCF-EF8B787D68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0506AF-7F7A-48E7-835F-F30FBD2DE1F1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767E27EB-C5CC-4E80-9392-03180EC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EA00CB-C1D4-4BCF-97EC-B487ACF8F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F65FD576-A713-4C0C-B04B-F22A27399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EC3D74-3A3D-45E4-98C3-19F016621CF4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4EC04251-31F6-44FE-9152-CE5098CE6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71F3423-F3BA-4174-B4C8-4C7A7542D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679DB54E-8C6A-4A51-9991-C90663C98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7B02CE-28ED-43B2-887E-1BE48C8DCBC5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93CDC4B5-3226-4FAD-A834-7BF848C05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87A918F6-1E14-4F20-A344-105CD577C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E7CF17C4-B80C-4CC9-BD46-C442AD905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0824B9-1B83-49BF-AA99-B13C1383883E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1408167D-B843-4749-995A-0FA554213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C4650BF-679A-45DA-B031-5EA173A1A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21056589-ADE3-46C8-BFFC-4606DAFCF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5E050-9586-4451-BDB0-F90367292C2C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8B046C9-FD27-4898-986E-08C3AC6BF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DBE8B9B-0445-4B0B-ACC2-5D3596B0D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37A29DB9-DAC4-4235-B8E6-D6BA5E9AB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BDF339-D079-482E-97EF-D957DD678C83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8451915-DF72-481D-AC96-8BC6EAA51A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F3130A-4EFC-40FB-A8EB-1CBC61784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C959BB4B-CE11-4D4A-9FF1-B33CF0F5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D058A0-2975-45BF-90B5-0AF0FF1350F7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A972ED9E-C79F-4639-AC29-4A8330C73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698B676-2E9D-4C6E-8585-1EC21046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CA113E2F-9333-4E83-9F08-0E50447B8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2A602F-A7BA-47B1-8085-ACEB6A630240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2C436EAB-8C58-46EA-9DC9-75FA673AB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4D4AB40-2A2B-41B7-A31D-CEE469CA9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F586D608-5FD5-4E53-9C7F-52C6C9191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F3538C-839F-489E-A5B7-9BF2CF6B9558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B2A58870-9FD5-4E78-B5AC-F6F064709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9C77810-9261-417F-9A3E-9F963975F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8BC6399E-CA48-4011-9644-9943E2B30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0986D-45AD-4059-8603-240F33B5949B}" type="slidenum">
              <a:rPr lang="en-US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2DBC60D4-EB7A-4623-8B56-246C0E054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1C2F052A-4548-41C7-97A7-3A5A9E4D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02286D06-4F70-4C53-AAD8-E1E947D93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2DC0FF-0CCF-41CC-A20E-D03721896815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71FC3EA-47C2-43DA-80CB-264FB77CD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6498832-0717-42E8-98BF-0D591046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363A7573-4BE6-499C-9155-907013AA09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FC0C1E-E7B7-4B60-8668-64137DECE5AD}" type="slidenum">
              <a:rPr lang="en-US" altLang="en-US" smtClean="0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F76802E0-B256-4F65-84E8-7BC5C79BE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379D11-F406-4428-A5B3-D011B7E13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966433A-D0A8-4F28-89EC-C73DAFE5A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2877D1-E946-4EC0-8BE2-7E13D632715B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CE24BCF7-6D67-4280-B0E9-F90B5A714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0E9C522-3625-4131-BB74-C0F69F659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5D494A2E-125C-4110-8C2F-71D2604FA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A31134-7DBF-4044-AAC9-CEFAE1BA62E1}" type="slidenum">
              <a:rPr lang="en-US" altLang="en-US" smtClean="0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6A6F9AEE-7F9A-4E48-BD65-00E120E3F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29CD4F9-8102-44B5-A7FD-88DB38F24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DE291CD-D644-479A-ABD5-E39A631E7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32B2E1-1E5D-4455-B7B9-80520931EBA0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3F634500-8DF8-41E5-B6E5-99F08C6DF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89C67B8-010B-44E3-B3AA-FD52CDD0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5CC4FA1-F6B0-4DF8-80CF-C24A0C167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627165-8720-4A3E-BB1B-84BD9974632A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A18D602-CC5B-49CE-BD3D-4FC624967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8CDABDB-E051-45A9-9FDF-76F5D3F23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EEFE8EC-9FB7-494F-95D5-D54EFD77E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50502EF-1D2E-49A5-8F74-E41804E2B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45B80D2-B09B-4EF2-A08E-DAB27994E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1D1AC1C-4EBB-496B-9EBC-7F20F351A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AFD01C0-5A7D-46C5-A3EC-893E26FB1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C7583-E25E-42B1-B377-9E2E25B85DE3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84B0100-BF36-47FB-B419-FECF11971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D8BCCAD-BBCC-4EFD-A7F8-B4FB55813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FB5A1DB2-FFEB-4537-8A06-6FAA6C49A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C759BF-9C0F-4F13-A495-D695BC5B687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6D0DC12-B324-482E-8973-BFF5DAEFB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A6F2B11-7FFA-438D-9070-0D36A77A6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B253434-85FD-473B-A09A-6597B376E3B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40C4466-5BA2-4CAC-9391-19943103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D8269FF-2B85-4B50-B827-606C4A8C0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825B2F-2D5C-4252-A9AC-25B98141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F1476B5-BF66-4B18-8FF1-E88505BF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9D08A085-5A69-41F1-8905-AEC07BD4D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50329953-84D8-41BC-96B3-A6054B6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C7956C3-0D09-42E5-A0C5-88A0C955B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28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84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1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5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3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27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9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16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64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5B1FA64F-BFEF-4406-8E97-E2FB0179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AB59D6A-58B8-4EFE-A2C2-C6D6E1B1E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437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F9E3393-2281-4446-B75C-4A000E3A5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9202" y="1233488"/>
            <a:ext cx="782759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10030C-B68C-F143-94D9-1E0558669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0CF2640-05E5-457F-975E-85CD41269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B747365-F59C-BB47-8E94-F4EB06987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8C4DEE9-A357-C848-AA52-DB1CC6DA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A1D4DD94-76EC-D74F-B3E2-24A60BAE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14.</a:t>
            </a:r>
            <a:fld id="{8E14989B-3778-4560-B9C6-E40BE4749A64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1AF4C9D-F41B-6147-ADD9-91AF91BE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3200F16-041D-E540-A040-1CCAAECA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280F1DE9-E75C-4B3C-9B25-679424D2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1CFA52A-4082-4AB9-8FD4-C4510DCE1F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02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14: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61E6968-23CC-4041-AF8F-B396E75F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025" y="232005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Implementation (Cont.)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CBF3188-619B-44AD-816A-4D225B7F4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013575" cy="4530725"/>
          </a:xfrm>
        </p:spPr>
        <p:txBody>
          <a:bodyPr/>
          <a:lstStyle/>
          <a:p>
            <a:r>
              <a:rPr lang="en-US" altLang="en-US" dirty="0"/>
              <a:t>Per-file </a:t>
            </a:r>
            <a:r>
              <a:rPr lang="en-US" altLang="en-US" b="1" dirty="0">
                <a:solidFill>
                  <a:srgbClr val="3366FF"/>
                </a:solidFill>
              </a:rPr>
              <a:t>File Control Block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FCB</a:t>
            </a:r>
            <a:r>
              <a:rPr lang="en-US" altLang="en-US" b="1" dirty="0"/>
              <a:t>)</a:t>
            </a:r>
            <a:r>
              <a:rPr lang="en-US" altLang="en-US" dirty="0"/>
              <a:t> contains many details about the file</a:t>
            </a:r>
          </a:p>
          <a:p>
            <a:pPr lvl="1"/>
            <a:r>
              <a:rPr lang="en-US" altLang="en-US" dirty="0"/>
              <a:t>typically </a:t>
            </a:r>
            <a:r>
              <a:rPr lang="en-US" altLang="en-US" dirty="0" err="1"/>
              <a:t>inode</a:t>
            </a:r>
            <a:r>
              <a:rPr lang="en-US" altLang="en-US" dirty="0"/>
              <a:t> number, permissions, size, dates</a:t>
            </a:r>
          </a:p>
          <a:p>
            <a:pPr lvl="1"/>
            <a:r>
              <a:rPr lang="en-US" altLang="en-US" dirty="0"/>
              <a:t>NFTS stores into in master file table  using relational DB structures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8A6DDED1-6F8C-4F20-B323-225ED207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109913"/>
            <a:ext cx="350996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68A77BF0-2C8E-4F2C-B89E-F2540B5B7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8549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1E835648-11EB-4E90-AC6E-4D8B1CA72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10" y="1242819"/>
            <a:ext cx="76604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Mount table </a:t>
            </a:r>
            <a:r>
              <a:rPr lang="en-US" altLang="en-US" dirty="0"/>
              <a:t>storing file system mounts, mount points, file system types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system-wide open-file table </a:t>
            </a:r>
            <a:r>
              <a:rPr lang="en-US" altLang="en-US" dirty="0"/>
              <a:t>contains a copy of the FCB of each file and other info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per-process open-file table </a:t>
            </a:r>
            <a:r>
              <a:rPr lang="en-US" altLang="en-US" dirty="0"/>
              <a:t>contains pointers to appropriate entries in system-wide open-file table as well as other info</a:t>
            </a:r>
          </a:p>
          <a:p>
            <a:r>
              <a:rPr lang="en-US" altLang="en-US" dirty="0"/>
              <a:t>The following figure illustrates the necessary file system structures provided by the operating systems</a:t>
            </a:r>
          </a:p>
          <a:p>
            <a:r>
              <a:rPr lang="en-US" altLang="en-US" dirty="0"/>
              <a:t>Figure 12-3(a) refers to opening a file</a:t>
            </a:r>
          </a:p>
          <a:p>
            <a:r>
              <a:rPr lang="en-US" altLang="en-US" dirty="0"/>
              <a:t>Figure 12-3(b) refers to reading a file</a:t>
            </a:r>
          </a:p>
          <a:p>
            <a:r>
              <a:rPr lang="en-US" altLang="en-US" dirty="0"/>
              <a:t>Plus buffers hold data blocks from secondary storage</a:t>
            </a:r>
          </a:p>
          <a:p>
            <a:r>
              <a:rPr lang="en-US" altLang="en-US" dirty="0"/>
              <a:t>Open returns a file handle for subsequent use</a:t>
            </a:r>
          </a:p>
          <a:p>
            <a:r>
              <a:rPr lang="en-US" altLang="en-US" dirty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E41EDA98-A997-41EC-93AE-BC0FA338E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799" y="235762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9F9291C-0ADC-4EC3-97A1-88862142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73175"/>
            <a:ext cx="6142037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9A7410E7-C0B6-445B-BBAA-599F64C56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35762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Implementation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2EE0C515-D4D8-4F71-A517-A56958181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612" y="1266083"/>
            <a:ext cx="7567612" cy="4530725"/>
          </a:xfrm>
        </p:spPr>
        <p:txBody>
          <a:bodyPr/>
          <a:lstStyle/>
          <a:p>
            <a:r>
              <a:rPr lang="en-US" altLang="en-US" b="1" dirty="0"/>
              <a:t>Linear list</a:t>
            </a:r>
            <a:r>
              <a:rPr lang="en-US" altLang="en-US" dirty="0"/>
              <a:t> of file names with pointer to the data blocks</a:t>
            </a:r>
          </a:p>
          <a:p>
            <a:pPr lvl="1"/>
            <a:r>
              <a:rPr lang="en-US" altLang="en-US" dirty="0"/>
              <a:t>Simple to program</a:t>
            </a:r>
          </a:p>
          <a:p>
            <a:pPr lvl="1"/>
            <a:r>
              <a:rPr lang="en-US" altLang="en-US" dirty="0"/>
              <a:t>Time-consuming to execute</a:t>
            </a:r>
          </a:p>
          <a:p>
            <a:pPr lvl="2"/>
            <a:r>
              <a:rPr lang="en-US" altLang="en-US" dirty="0"/>
              <a:t>Linear search time</a:t>
            </a:r>
          </a:p>
          <a:p>
            <a:pPr lvl="2"/>
            <a:r>
              <a:rPr lang="en-US" altLang="en-US" dirty="0"/>
              <a:t>Could keep ordered alphabetically via linked list or use B+ tree</a:t>
            </a:r>
          </a:p>
          <a:p>
            <a:r>
              <a:rPr lang="en-US" altLang="en-US" b="1" dirty="0"/>
              <a:t>Hash Table</a:t>
            </a:r>
            <a:r>
              <a:rPr lang="en-US" altLang="en-US" dirty="0"/>
              <a:t> – linear list with hash data structure</a:t>
            </a:r>
          </a:p>
          <a:p>
            <a:pPr lvl="1"/>
            <a:r>
              <a:rPr lang="en-US" altLang="en-US" dirty="0"/>
              <a:t>Decreases directory search time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Collisions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situations where two file names hash to the same location</a:t>
            </a:r>
          </a:p>
          <a:p>
            <a:pPr lvl="1"/>
            <a:r>
              <a:rPr lang="en-US" altLang="en-US" dirty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978" y="245093"/>
            <a:ext cx="77311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Methods - Contiguous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1308134"/>
            <a:ext cx="7731125" cy="4530725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Contiguous allocation </a:t>
            </a:r>
            <a:r>
              <a:rPr lang="en-US" altLang="en-US" dirty="0">
                <a:solidFill>
                  <a:srgbClr val="000000"/>
                </a:solidFill>
              </a:rPr>
              <a:t>– </a:t>
            </a:r>
            <a:r>
              <a:rPr lang="en-US" altLang="en-US" dirty="0"/>
              <a:t>each file occupies set of contiguous blocks</a:t>
            </a:r>
          </a:p>
          <a:p>
            <a:pPr lvl="1"/>
            <a:r>
              <a:rPr lang="en-US" altLang="en-US" dirty="0"/>
              <a:t>Best performance in most cases</a:t>
            </a:r>
          </a:p>
          <a:p>
            <a:pPr lvl="1"/>
            <a:r>
              <a:rPr lang="en-US" altLang="en-US" dirty="0"/>
              <a:t>Simple – only starting location (block #) and length (number of blocks) are required</a:t>
            </a:r>
          </a:p>
          <a:p>
            <a:pPr lvl="1"/>
            <a:r>
              <a:rPr lang="en-US" altLang="en-US" dirty="0"/>
              <a:t>Problems include finding space for file, knowing file size, external fragmentation, need for </a:t>
            </a:r>
            <a:r>
              <a:rPr lang="en-US" altLang="en-US" b="1" dirty="0">
                <a:solidFill>
                  <a:srgbClr val="3366FF"/>
                </a:solidFill>
              </a:rPr>
              <a:t>compaction off-line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3366FF"/>
                </a:solidFill>
              </a:rPr>
              <a:t>downtime</a:t>
            </a:r>
            <a:r>
              <a:rPr lang="en-US" altLang="en-US" dirty="0"/>
              <a:t>) or </a:t>
            </a:r>
            <a:r>
              <a:rPr lang="en-US" altLang="en-US" b="1" dirty="0">
                <a:solidFill>
                  <a:srgbClr val="3366FF"/>
                </a:solidFill>
              </a:rPr>
              <a:t>on-line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01B6035C-73CC-40FB-91DB-0AE075EBF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64C71157-C3D6-4B84-8D4C-44CE46651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844925" cy="3575050"/>
          </a:xfrm>
        </p:spPr>
        <p:txBody>
          <a:bodyPr/>
          <a:lstStyle/>
          <a:p>
            <a:r>
              <a:rPr lang="en-US" altLang="en-US" dirty="0"/>
              <a:t>Mapping from logical to physical</a:t>
            </a:r>
          </a:p>
        </p:txBody>
      </p:sp>
      <p:grpSp>
        <p:nvGrpSpPr>
          <p:cNvPr id="30723" name="Group 1">
            <a:extLst>
              <a:ext uri="{FF2B5EF4-FFF2-40B4-BE49-F238E27FC236}">
                <a16:creationId xmlns:a16="http://schemas.microsoft.com/office/drawing/2014/main" id="{429E2E25-91F1-497A-9894-902FC32A767D}"/>
              </a:ext>
            </a:extLst>
          </p:cNvPr>
          <p:cNvGrpSpPr>
            <a:grpSpLocks/>
          </p:cNvGrpSpPr>
          <p:nvPr/>
        </p:nvGrpSpPr>
        <p:grpSpPr bwMode="auto">
          <a:xfrm>
            <a:off x="2655888" y="2127250"/>
            <a:ext cx="1917700" cy="1385888"/>
            <a:chOff x="2655888" y="2127250"/>
            <a:chExt cx="1917700" cy="1385888"/>
          </a:xfrm>
        </p:grpSpPr>
        <p:sp>
          <p:nvSpPr>
            <p:cNvPr id="30726" name="Text Box 4">
              <a:extLst>
                <a:ext uri="{FF2B5EF4-FFF2-40B4-BE49-F238E27FC236}">
                  <a16:creationId xmlns:a16="http://schemas.microsoft.com/office/drawing/2014/main" id="{891B6133-0CE2-4CAB-BD0C-DF9887978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D77BC9D-906B-44CC-879C-905DB8893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:a16="http://schemas.microsoft.com/office/drawing/2014/main" id="{82CDC4B6-B116-441F-A90B-EB63E38A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:a16="http://schemas.microsoft.com/office/drawing/2014/main" id="{B2B782C1-0F3D-4F8F-9D2F-50987E117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0730" name="Line 8">
              <a:extLst>
                <a:ext uri="{FF2B5EF4-FFF2-40B4-BE49-F238E27FC236}">
                  <a16:creationId xmlns:a16="http://schemas.microsoft.com/office/drawing/2014/main" id="{0EA63DA7-9F65-4258-8D33-08DAE7B2B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30724" name="Rectangle 10">
            <a:extLst>
              <a:ext uri="{FF2B5EF4-FFF2-40B4-BE49-F238E27FC236}">
                <a16:creationId xmlns:a16="http://schemas.microsoft.com/office/drawing/2014/main" id="{FC1F0FF6-71D8-4EC9-852F-D23B2F22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3740150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Block to be accessed = Q + starting address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Displacement into block = R</a:t>
            </a:r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BF5A203-E081-4642-BFFE-9B835CC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1773238"/>
            <a:ext cx="3589337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4F1D237-1A77-4D9A-8FB6-455EB9DA9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313" y="254424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Extent-Based Systems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2E631805-02AD-49C0-955E-FB94C77C8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33488"/>
            <a:ext cx="7586371" cy="4530725"/>
          </a:xfrm>
        </p:spPr>
        <p:txBody>
          <a:bodyPr/>
          <a:lstStyle/>
          <a:p>
            <a:r>
              <a:rPr lang="en-US" altLang="en-US" dirty="0"/>
              <a:t>Many newer file systems (i.e., Veritas File System) use a modified contiguous allocation scheme</a:t>
            </a:r>
          </a:p>
          <a:p>
            <a:endParaRPr lang="en-US" altLang="en-US" dirty="0"/>
          </a:p>
          <a:p>
            <a:r>
              <a:rPr lang="en-US" altLang="en-US" dirty="0"/>
              <a:t>Extent-based file systems allocate disk blocks in extents</a:t>
            </a:r>
          </a:p>
          <a:p>
            <a:endParaRPr lang="en-US" altLang="en-US" dirty="0"/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3366FF"/>
                </a:solidFill>
              </a:rPr>
              <a:t>extent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a contiguous block of disks</a:t>
            </a:r>
          </a:p>
          <a:p>
            <a:pPr lvl="1"/>
            <a:r>
              <a:rPr lang="en-US" altLang="en-US" dirty="0"/>
              <a:t>Extents are allocated for file allocation</a:t>
            </a:r>
          </a:p>
          <a:p>
            <a:pPr lvl="1"/>
            <a:r>
              <a:rPr lang="en-US" altLang="en-US" dirty="0"/>
              <a:t>A file consists of one or more extents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9E77B6F-3B15-4A36-824B-076A9FF92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- Linked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812DEB8-54C8-45BC-9398-B7AE3CB5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5" y="1237729"/>
            <a:ext cx="76153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Linked allocation </a:t>
            </a:r>
            <a:r>
              <a:rPr lang="en-US" altLang="en-US" dirty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Locating a block can take many I/</a:t>
            </a:r>
            <a:r>
              <a:rPr lang="en-US" altLang="en-US" dirty="0" err="1">
                <a:solidFill>
                  <a:srgbClr val="000000"/>
                </a:solidFill>
              </a:rPr>
              <a:t>Os</a:t>
            </a:r>
            <a:r>
              <a:rPr lang="en-US" altLang="en-US" dirty="0">
                <a:solidFill>
                  <a:srgbClr val="000000"/>
                </a:solidFill>
              </a:rPr>
              <a:t> and disk seeks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AD98AD2-566F-4E16-8F5C-F3D1605AB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882" y="247880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– Linked (Cont.)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132984ED-2CEE-456C-B2BE-B934D84A7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6" y="1237728"/>
            <a:ext cx="7671315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24048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7577138" cy="749300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</p:txBody>
      </p:sp>
      <p:grpSp>
        <p:nvGrpSpPr>
          <p:cNvPr id="36867" name="Group 4">
            <a:extLst>
              <a:ext uri="{FF2B5EF4-FFF2-40B4-BE49-F238E27FC236}">
                <a16:creationId xmlns:a16="http://schemas.microsoft.com/office/drawing/2014/main" id="{1F9CD8D8-3924-4B1B-9FD0-6F8B5C40CD61}"/>
              </a:ext>
            </a:extLst>
          </p:cNvPr>
          <p:cNvGrpSpPr>
            <a:grpSpLocks/>
          </p:cNvGrpSpPr>
          <p:nvPr/>
        </p:nvGrpSpPr>
        <p:grpSpPr bwMode="auto">
          <a:xfrm>
            <a:off x="2673350" y="1983050"/>
            <a:ext cx="2765425" cy="1500187"/>
            <a:chOff x="1684" y="1576"/>
            <a:chExt cx="1742" cy="945"/>
          </a:xfrm>
        </p:grpSpPr>
        <p:sp>
          <p:nvSpPr>
            <p:cNvPr id="36876" name="Rectangle 5">
              <a:extLst>
                <a:ext uri="{FF2B5EF4-FFF2-40B4-BE49-F238E27FC236}">
                  <a16:creationId xmlns:a16="http://schemas.microsoft.com/office/drawing/2014/main" id="{BCC6CD5A-CD91-40F0-9115-2F52CF37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pointer</a:t>
              </a:r>
            </a:p>
          </p:txBody>
        </p:sp>
        <p:sp>
          <p:nvSpPr>
            <p:cNvPr id="36877" name="Rectangle 6">
              <a:extLst>
                <a:ext uri="{FF2B5EF4-FFF2-40B4-BE49-F238E27FC236}">
                  <a16:creationId xmlns:a16="http://schemas.microsoft.com/office/drawing/2014/main" id="{628E7234-B0CB-4EFF-8A81-9D54D0434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36878" name="Text Box 7">
              <a:extLst>
                <a:ext uri="{FF2B5EF4-FFF2-40B4-BE49-F238E27FC236}">
                  <a16:creationId xmlns:a16="http://schemas.microsoft.com/office/drawing/2014/main" id="{1705E268-7248-421A-923E-E53ABD560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block      =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ED2F4022-6CD5-7743-9BEA-E44E4C2C9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77" y="3203223"/>
            <a:ext cx="7370763" cy="9064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pitchFamily="-84" charset="2"/>
              <a:buNone/>
              <a:defRPr/>
            </a:pPr>
            <a:endParaRPr lang="en-US" altLang="en-US" kern="0" dirty="0"/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Mapping</a:t>
            </a:r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A050EAF1-2D18-482C-BB5E-5CAFBD10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74" y="4933950"/>
            <a:ext cx="767018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endParaRPr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Displacement into block = R + 1</a:t>
            </a:r>
          </a:p>
        </p:txBody>
      </p:sp>
      <p:grpSp>
        <p:nvGrpSpPr>
          <p:cNvPr id="36870" name="Group 1">
            <a:extLst>
              <a:ext uri="{FF2B5EF4-FFF2-40B4-BE49-F238E27FC236}">
                <a16:creationId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3232150" y="3935413"/>
            <a:ext cx="137477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D7B3BA29-83D7-4A71-BE91-2ACE5575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3152" y="242306"/>
            <a:ext cx="80470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 Chapter 14: File System Implementation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CAF3520-DA48-4C19-9CFC-44B653DE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6526" y="1233488"/>
            <a:ext cx="7640984" cy="4530725"/>
          </a:xfrm>
        </p:spPr>
        <p:txBody>
          <a:bodyPr/>
          <a:lstStyle/>
          <a:p>
            <a:r>
              <a:rPr lang="en-US" altLang="en-US" dirty="0"/>
              <a:t>File-System Structure</a:t>
            </a:r>
          </a:p>
          <a:p>
            <a:r>
              <a:rPr lang="en-US" altLang="en-US" dirty="0"/>
              <a:t>File-System Operations</a:t>
            </a:r>
          </a:p>
          <a:p>
            <a:r>
              <a:rPr lang="en-US" altLang="en-US" dirty="0"/>
              <a:t>Directory Implementation</a:t>
            </a:r>
          </a:p>
          <a:p>
            <a:r>
              <a:rPr lang="en-US" altLang="en-US" dirty="0"/>
              <a:t>Allocation Methods</a:t>
            </a:r>
          </a:p>
          <a:p>
            <a:r>
              <a:rPr lang="en-US" altLang="en-US" dirty="0"/>
              <a:t>Free-Space Management </a:t>
            </a:r>
          </a:p>
          <a:p>
            <a:r>
              <a:rPr lang="en-US" altLang="en-US" dirty="0"/>
              <a:t>Efficiency and Performance</a:t>
            </a:r>
          </a:p>
          <a:p>
            <a:r>
              <a:rPr lang="en-US" altLang="en-US" dirty="0"/>
              <a:t>Recovery</a:t>
            </a:r>
          </a:p>
          <a:p>
            <a:r>
              <a:rPr lang="en-US" altLang="en-US" dirty="0"/>
              <a:t>Example: WAFL File System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9DCCA74D-FB81-46C5-BDA7-346388C6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531938"/>
            <a:ext cx="702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9408D5CB-D7A2-45DB-A9C6-A2837835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547813"/>
            <a:ext cx="387985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A299C03-3833-4686-8D26-72A06D154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524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32E038D5-3454-456C-91B4-4439BDB25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718" y="232975"/>
            <a:ext cx="7597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File-Allocation Table</a:t>
            </a:r>
            <a:endParaRPr lang="en-US" altLang="en-US" sz="24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725B8EC-70B5-4540-AD0D-FEE2CF83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860550"/>
            <a:ext cx="4521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C7D0E9CB-2004-49C6-A4D6-E1009C53A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102" y="247879"/>
            <a:ext cx="7893698" cy="576262"/>
          </a:xfrm>
        </p:spPr>
        <p:txBody>
          <a:bodyPr/>
          <a:lstStyle/>
          <a:p>
            <a:r>
              <a:rPr lang="en-US" altLang="en-US" dirty="0"/>
              <a:t>Allocation Methods - Indexed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1DDB8330-F894-4E51-93AF-DA9581F52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864" y="1233488"/>
            <a:ext cx="7640983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file has its own </a:t>
            </a:r>
            <a:r>
              <a:rPr lang="en-US" altLang="en-US" b="1" dirty="0">
                <a:solidFill>
                  <a:srgbClr val="3366FF"/>
                </a:solidFill>
              </a:rPr>
              <a:t>index block</a:t>
            </a:r>
            <a:r>
              <a:rPr lang="en-US" altLang="en-US" dirty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Logical view</a:t>
            </a:r>
          </a:p>
          <a:p>
            <a:endParaRPr lang="en-US" altLang="en-US" dirty="0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08996236-7165-4194-8532-3E971EE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284321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F99AEB5-F714-4A98-9CCA-F36C844A8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479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Indexed Allocation</a:t>
            </a:r>
            <a:endParaRPr lang="en-US" altLang="en-US" sz="2400" dirty="0"/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6E4613FF-8834-4148-9697-2A311120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5113"/>
            <a:ext cx="5287962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24788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(Cont.)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7694612" cy="32051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</p:txBody>
      </p:sp>
      <p:grpSp>
        <p:nvGrpSpPr>
          <p:cNvPr id="46083" name="Group 1">
            <a:extLst>
              <a:ext uri="{FF2B5EF4-FFF2-40B4-BE49-F238E27FC236}">
                <a16:creationId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69411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1800" y="24048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8"/>
            <a:ext cx="7590064" cy="1181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3230563" y="2765425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3648C1C8-F563-4A08-B133-83EA62C90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767" y="1233488"/>
            <a:ext cx="8229600" cy="574675"/>
          </a:xfrm>
        </p:spPr>
        <p:txBody>
          <a:bodyPr/>
          <a:lstStyle/>
          <a:p>
            <a:r>
              <a:rPr lang="en-US" altLang="en-US" dirty="0"/>
              <a:t>Two-level index (4K blocks could store 1,024 four-byte pointers in outer index -&gt; 1,048,567 data blocks and file size of up to 4GB)</a:t>
            </a:r>
          </a:p>
        </p:txBody>
      </p:sp>
      <p:grpSp>
        <p:nvGrpSpPr>
          <p:cNvPr id="50179" name="Group 1">
            <a:extLst>
              <a:ext uri="{FF2B5EF4-FFF2-40B4-BE49-F238E27FC236}">
                <a16:creationId xmlns:a16="http://schemas.microsoft.com/office/drawing/2014/main" id="{1CBFF92A-7FA8-42C9-96AA-01511E8BAAB4}"/>
              </a:ext>
            </a:extLst>
          </p:cNvPr>
          <p:cNvGrpSpPr>
            <a:grpSpLocks/>
          </p:cNvGrpSpPr>
          <p:nvPr/>
        </p:nvGrpSpPr>
        <p:grpSpPr bwMode="auto">
          <a:xfrm>
            <a:off x="3294063" y="2101850"/>
            <a:ext cx="2376487" cy="852488"/>
            <a:chOff x="3294063" y="2101850"/>
            <a:chExt cx="2376487" cy="852488"/>
          </a:xfrm>
        </p:grpSpPr>
        <p:sp>
          <p:nvSpPr>
            <p:cNvPr id="50188" name="Text Box 4">
              <a:extLst>
                <a:ext uri="{FF2B5EF4-FFF2-40B4-BE49-F238E27FC236}">
                  <a16:creationId xmlns:a16="http://schemas.microsoft.com/office/drawing/2014/main" id="{A59CB170-EB91-48DF-B411-11C72F0B2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2354263"/>
              <a:ext cx="16351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512)</a:t>
              </a:r>
            </a:p>
          </p:txBody>
        </p:sp>
        <p:sp>
          <p:nvSpPr>
            <p:cNvPr id="50189" name="Text Box 5">
              <a:extLst>
                <a:ext uri="{FF2B5EF4-FFF2-40B4-BE49-F238E27FC236}">
                  <a16:creationId xmlns:a16="http://schemas.microsoft.com/office/drawing/2014/main" id="{A03A803D-5933-45A7-8861-6608D3EFD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101850"/>
              <a:ext cx="4206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0" name="Text Box 6">
              <a:extLst>
                <a:ext uri="{FF2B5EF4-FFF2-40B4-BE49-F238E27FC236}">
                  <a16:creationId xmlns:a16="http://schemas.microsoft.com/office/drawing/2014/main" id="{7AEA54E5-D670-45FD-BFF7-09303A2D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616200"/>
              <a:ext cx="4079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1" name="Line 7">
              <a:extLst>
                <a:ext uri="{FF2B5EF4-FFF2-40B4-BE49-F238E27FC236}">
                  <a16:creationId xmlns:a16="http://schemas.microsoft.com/office/drawing/2014/main" id="{50EC1AC5-808D-465E-8515-87F930D44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2513" y="22939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92" name="Line 8">
              <a:extLst>
                <a:ext uri="{FF2B5EF4-FFF2-40B4-BE49-F238E27FC236}">
                  <a16:creationId xmlns:a16="http://schemas.microsoft.com/office/drawing/2014/main" id="{FF3BF4D7-9993-4D6E-9D98-1187DE58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75" y="25352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0" name="Rectangle 9">
            <a:extLst>
              <a:ext uri="{FF2B5EF4-FFF2-40B4-BE49-F238E27FC236}">
                <a16:creationId xmlns:a16="http://schemas.microsoft.com/office/drawing/2014/main" id="{E3FF3C03-0D59-45CE-894F-1FD5CF87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3419475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1</a:t>
            </a:r>
            <a:r>
              <a:rPr kumimoji="0" lang="en-US" altLang="en-US"/>
              <a:t> = displacement into outer-index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1</a:t>
            </a:r>
            <a:r>
              <a:rPr kumimoji="0" lang="en-US" altLang="en-US"/>
              <a:t> is used as follows:</a:t>
            </a:r>
          </a:p>
        </p:txBody>
      </p:sp>
      <p:grpSp>
        <p:nvGrpSpPr>
          <p:cNvPr id="50181" name="Group 2">
            <a:extLst>
              <a:ext uri="{FF2B5EF4-FFF2-40B4-BE49-F238E27FC236}">
                <a16:creationId xmlns:a16="http://schemas.microsoft.com/office/drawing/2014/main" id="{0EF3481D-A173-460D-8088-A5D67C20C927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50183" name="Text Box 10">
              <a:extLst>
                <a:ext uri="{FF2B5EF4-FFF2-40B4-BE49-F238E27FC236}">
                  <a16:creationId xmlns:a16="http://schemas.microsoft.com/office/drawing/2014/main" id="{F00DBD08-0308-47FB-89B7-BD84B0C46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50184" name="Text Box 11">
              <a:extLst>
                <a:ext uri="{FF2B5EF4-FFF2-40B4-BE49-F238E27FC236}">
                  <a16:creationId xmlns:a16="http://schemas.microsoft.com/office/drawing/2014/main" id="{AEBF2BBF-930A-4F48-B2CC-4B7D3E40A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5" name="Text Box 12">
              <a:extLst>
                <a:ext uri="{FF2B5EF4-FFF2-40B4-BE49-F238E27FC236}">
                  <a16:creationId xmlns:a16="http://schemas.microsoft.com/office/drawing/2014/main" id="{42243007-74B6-4A69-9251-447C89FD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6" name="Line 13">
              <a:extLst>
                <a:ext uri="{FF2B5EF4-FFF2-40B4-BE49-F238E27FC236}">
                  <a16:creationId xmlns:a16="http://schemas.microsoft.com/office/drawing/2014/main" id="{9A6FBF48-7291-40B7-9F25-D60A793F6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87" name="Line 14">
              <a:extLst>
                <a:ext uri="{FF2B5EF4-FFF2-40B4-BE49-F238E27FC236}">
                  <a16:creationId xmlns:a16="http://schemas.microsoft.com/office/drawing/2014/main" id="{623102E3-8675-4750-BA77-31AB745B7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2" name="Rectangle 15">
            <a:extLst>
              <a:ext uri="{FF2B5EF4-FFF2-40B4-BE49-F238E27FC236}">
                <a16:creationId xmlns:a16="http://schemas.microsoft.com/office/drawing/2014/main" id="{A2308E0E-D63A-49C0-A007-F40D6C0B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DA9B5ED8-850D-4F58-AA1E-BBB797E46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7122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BA7C4234-93E7-4DDE-9713-1C50BCBF7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240489"/>
            <a:ext cx="76581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:a16="http://schemas.microsoft.com/office/drawing/2014/main" id="{C30A5513-AB71-41F0-AEA1-3328AE93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312863"/>
            <a:ext cx="698023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">
            <a:extLst>
              <a:ext uri="{FF2B5EF4-FFF2-40B4-BE49-F238E27FC236}">
                <a16:creationId xmlns:a16="http://schemas.microsoft.com/office/drawing/2014/main" id="{768768F4-3718-4790-B9AC-4FC521C35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788025"/>
            <a:ext cx="793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More index blocks than can be addressed with 32-bit file pointer</a:t>
            </a:r>
          </a:p>
        </p:txBody>
      </p:sp>
      <p:sp>
        <p:nvSpPr>
          <p:cNvPr id="54275" name="TextBox 1">
            <a:extLst>
              <a:ext uri="{FF2B5EF4-FFF2-40B4-BE49-F238E27FC236}">
                <a16:creationId xmlns:a16="http://schemas.microsoft.com/office/drawing/2014/main" id="{DA74B247-4F17-4851-BF64-50E5F5BE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1250"/>
            <a:ext cx="751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4K bytes per block, 32-bit addresses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152F27BF-8820-44D2-9777-51D3EFB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12913"/>
            <a:ext cx="41465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C8B0BD-3E8A-4E84-BB1E-30F03FD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" y="251437"/>
            <a:ext cx="7875587" cy="576262"/>
          </a:xfrm>
        </p:spPr>
        <p:txBody>
          <a:bodyPr/>
          <a:lstStyle/>
          <a:p>
            <a:r>
              <a:rPr lang="en-US" altLang="en-US" dirty="0"/>
              <a:t>Combined Scheme:  UNIX UFS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0FA68E-B833-41C0-B106-79543D739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Performance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C896B287-3FBB-473F-ACED-B39602FBE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38238"/>
            <a:ext cx="7658230" cy="4530725"/>
          </a:xfrm>
        </p:spPr>
        <p:txBody>
          <a:bodyPr/>
          <a:lstStyle/>
          <a:p>
            <a:r>
              <a:rPr lang="en-US" altLang="en-US" dirty="0"/>
              <a:t>Best method depends on file access type</a:t>
            </a:r>
          </a:p>
          <a:p>
            <a:pPr lvl="1"/>
            <a:r>
              <a:rPr lang="en-US" altLang="en-US" dirty="0"/>
              <a:t>Contiguous great for sequential and random</a:t>
            </a:r>
          </a:p>
          <a:p>
            <a:r>
              <a:rPr lang="en-US" altLang="en-US" dirty="0"/>
              <a:t>Linked good for sequential, not random</a:t>
            </a:r>
          </a:p>
          <a:p>
            <a:r>
              <a:rPr lang="en-US" altLang="en-US" dirty="0"/>
              <a:t>Declare access type at creation -&gt; select either contiguous or linked</a:t>
            </a:r>
          </a:p>
          <a:p>
            <a:r>
              <a:rPr lang="en-US" altLang="en-US" dirty="0"/>
              <a:t>Indexed more complex</a:t>
            </a:r>
          </a:p>
          <a:p>
            <a:pPr lvl="1"/>
            <a:r>
              <a:rPr lang="en-US" altLang="en-US" dirty="0"/>
              <a:t>Single block access could require 2 index block reads then data block read</a:t>
            </a:r>
          </a:p>
          <a:p>
            <a:pPr lvl="1"/>
            <a:r>
              <a:rPr lang="en-US" altLang="en-US" dirty="0"/>
              <a:t>Clustering can help improve throughput, reduce CPU overhead</a:t>
            </a:r>
          </a:p>
          <a:p>
            <a:r>
              <a:rPr lang="en-US" altLang="en-US" dirty="0"/>
              <a:t>For NVM, no disk head so different algorithms and optimizations needed</a:t>
            </a:r>
          </a:p>
          <a:p>
            <a:pPr lvl="1"/>
            <a:r>
              <a:rPr lang="en-US" altLang="en-US" dirty="0"/>
              <a:t>Using old algorithm uses many CPU cycles trying to avoid non-existent head movement</a:t>
            </a:r>
          </a:p>
          <a:p>
            <a:pPr lvl="1"/>
            <a:r>
              <a:rPr lang="en-US" altLang="en-US" dirty="0"/>
              <a:t>With NVM goal is to reduce CPU cycles and overall path needed for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A1D75EC5-CCA9-476B-B4DD-E093FF90E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57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9269339B-7F5B-4404-8408-56CE50459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3294" y="1233488"/>
            <a:ext cx="7327900" cy="4530725"/>
          </a:xfrm>
        </p:spPr>
        <p:txBody>
          <a:bodyPr/>
          <a:lstStyle/>
          <a:p>
            <a:r>
              <a:rPr lang="en-US" altLang="en-US" dirty="0"/>
              <a:t>Describe the details of implementing local file systems and directory structures</a:t>
            </a:r>
          </a:p>
          <a:p>
            <a:r>
              <a:rPr lang="en-US" altLang="en-US" dirty="0"/>
              <a:t>Discuss block allocation and free-block algorithms and trade-offs</a:t>
            </a:r>
          </a:p>
          <a:p>
            <a:r>
              <a:rPr lang="en-US" altLang="en-US" dirty="0"/>
              <a:t>Explore file system efficiency and performance issues</a:t>
            </a:r>
          </a:p>
          <a:p>
            <a:r>
              <a:rPr lang="en-US" altLang="en-US" dirty="0"/>
              <a:t>Look at recovery from file system failures</a:t>
            </a:r>
          </a:p>
          <a:p>
            <a:r>
              <a:rPr lang="en-US" altLang="en-US" dirty="0"/>
              <a:t>Describe the WAFL file system as a concrete 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48684791-F3E3-4F11-BC3E-406CF1949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/>
              <a:t>Performance (Cont.)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04AF507D-D1D9-45FD-987C-8CDE64008B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193" y="1138238"/>
            <a:ext cx="7652656" cy="4530725"/>
          </a:xfrm>
        </p:spPr>
        <p:txBody>
          <a:bodyPr/>
          <a:lstStyle/>
          <a:p>
            <a:r>
              <a:rPr lang="en-US" altLang="en-US" dirty="0"/>
              <a:t>Adding instructions to the execution path to save one disk I/O is reasonable</a:t>
            </a:r>
          </a:p>
          <a:p>
            <a:pPr lvl="1"/>
            <a:r>
              <a:rPr lang="en-US" altLang="en-US" dirty="0"/>
              <a:t>Intel Core i7 Extreme Edition 990x (2011) at 3.46Ghz = 159,000 MIPS</a:t>
            </a:r>
          </a:p>
          <a:p>
            <a:pPr lvl="2"/>
            <a:r>
              <a:rPr lang="en-US" altLang="en-US" dirty="0"/>
              <a:t>http://en.wikipedia.org/wiki/Instructions_per_second</a:t>
            </a:r>
          </a:p>
          <a:p>
            <a:pPr lvl="1"/>
            <a:r>
              <a:rPr lang="en-US" altLang="en-US" dirty="0"/>
              <a:t>Typical disk drive at 250 I/</a:t>
            </a:r>
            <a:r>
              <a:rPr lang="en-US" altLang="en-US" dirty="0" err="1"/>
              <a:t>Os</a:t>
            </a:r>
            <a:r>
              <a:rPr lang="en-US" altLang="en-US" dirty="0"/>
              <a:t> per second</a:t>
            </a:r>
          </a:p>
          <a:p>
            <a:pPr lvl="2"/>
            <a:r>
              <a:rPr lang="en-US" altLang="en-US" dirty="0"/>
              <a:t>159,000 MIPS / 250 = 630 million instructions during one disk I/O </a:t>
            </a:r>
          </a:p>
          <a:p>
            <a:pPr lvl="1"/>
            <a:r>
              <a:rPr lang="en-US" altLang="en-US" dirty="0"/>
              <a:t>Fast SSD drives provide 60,000 IOPS</a:t>
            </a:r>
          </a:p>
          <a:p>
            <a:pPr lvl="2"/>
            <a:r>
              <a:rPr lang="en-US" altLang="en-US" dirty="0"/>
              <a:t>159,000 MIPS / 60,000 = 2.65 millions instructions during one disk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D8A91CD5-FE83-4A4C-A1F9-18F81B308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243" y="245093"/>
            <a:ext cx="7527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78A2FABB-4281-4B28-ACD1-C9796D037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129" y="1239838"/>
            <a:ext cx="7653039" cy="501650"/>
          </a:xfrm>
        </p:spPr>
        <p:txBody>
          <a:bodyPr/>
          <a:lstStyle/>
          <a:p>
            <a:r>
              <a:rPr lang="en-US" altLang="en-US" dirty="0"/>
              <a:t>File system maintains </a:t>
            </a:r>
            <a:r>
              <a:rPr lang="en-US" altLang="en-US" b="1" dirty="0">
                <a:solidFill>
                  <a:srgbClr val="3366FF"/>
                </a:solidFill>
              </a:rPr>
              <a:t>free-space list </a:t>
            </a:r>
            <a:r>
              <a:rPr lang="en-US" altLang="en-US" dirty="0"/>
              <a:t>to track available blocks/clusters</a:t>
            </a:r>
          </a:p>
          <a:p>
            <a:pPr lvl="1"/>
            <a:r>
              <a:rPr lang="en-US" altLang="en-US" dirty="0"/>
              <a:t>(Using term </a:t>
            </a:r>
            <a:r>
              <a:rPr lang="ja-JP" altLang="en-US" dirty="0"/>
              <a:t>“</a:t>
            </a:r>
            <a:r>
              <a:rPr lang="en-US" altLang="ja-JP" dirty="0"/>
              <a:t>block</a:t>
            </a:r>
            <a:r>
              <a:rPr lang="ja-JP" altLang="en-US" dirty="0"/>
              <a:t>”</a:t>
            </a:r>
            <a:r>
              <a:rPr lang="en-US" altLang="ja-JP" dirty="0"/>
              <a:t> for simplicity)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Bit vector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bit map </a:t>
            </a:r>
            <a:r>
              <a:rPr lang="en-US" altLang="en-US" dirty="0"/>
              <a:t> (</a:t>
            </a:r>
            <a:r>
              <a:rPr lang="en-US" altLang="en-US" b="1" i="1" dirty="0"/>
              <a:t>n</a:t>
            </a:r>
            <a:r>
              <a:rPr lang="en-US" altLang="en-US" dirty="0"/>
              <a:t> blocks)</a:t>
            </a:r>
          </a:p>
        </p:txBody>
      </p:sp>
      <p:grpSp>
        <p:nvGrpSpPr>
          <p:cNvPr id="58371" name="Group 1">
            <a:extLst>
              <a:ext uri="{FF2B5EF4-FFF2-40B4-BE49-F238E27FC236}">
                <a16:creationId xmlns:a16="http://schemas.microsoft.com/office/drawing/2014/main" id="{7BC7A96A-A4BD-4E26-B8CD-B48268F5DE36}"/>
              </a:ext>
            </a:extLst>
          </p:cNvPr>
          <p:cNvGrpSpPr>
            <a:grpSpLocks/>
          </p:cNvGrpSpPr>
          <p:nvPr/>
        </p:nvGrpSpPr>
        <p:grpSpPr bwMode="auto">
          <a:xfrm>
            <a:off x="2630488" y="2632955"/>
            <a:ext cx="3878262" cy="1944687"/>
            <a:chOff x="2784475" y="2216150"/>
            <a:chExt cx="3878263" cy="1944688"/>
          </a:xfrm>
        </p:grpSpPr>
        <p:sp>
          <p:nvSpPr>
            <p:cNvPr id="58375" name="Rectangle 4">
              <a:extLst>
                <a:ext uri="{FF2B5EF4-FFF2-40B4-BE49-F238E27FC236}">
                  <a16:creationId xmlns:a16="http://schemas.microsoft.com/office/drawing/2014/main" id="{AB54A8BB-9D7F-44CC-BFF8-70F4234A2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6" name="Rectangle 5">
              <a:extLst>
                <a:ext uri="{FF2B5EF4-FFF2-40B4-BE49-F238E27FC236}">
                  <a16:creationId xmlns:a16="http://schemas.microsoft.com/office/drawing/2014/main" id="{EAEF655E-33E9-4B70-B49C-A4A8CBEA5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7" name="Rectangle 6">
              <a:extLst>
                <a:ext uri="{FF2B5EF4-FFF2-40B4-BE49-F238E27FC236}">
                  <a16:creationId xmlns:a16="http://schemas.microsoft.com/office/drawing/2014/main" id="{C0A6BE61-E844-430E-976F-0089E85BF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8" name="Rectangle 7">
              <a:extLst>
                <a:ext uri="{FF2B5EF4-FFF2-40B4-BE49-F238E27FC236}">
                  <a16:creationId xmlns:a16="http://schemas.microsoft.com/office/drawing/2014/main" id="{FB0D5A0C-899B-49E9-B986-F319B139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9" name="Rectangle 8">
              <a:extLst>
                <a:ext uri="{FF2B5EF4-FFF2-40B4-BE49-F238E27FC236}">
                  <a16:creationId xmlns:a16="http://schemas.microsoft.com/office/drawing/2014/main" id="{7BE858CC-2082-47B5-B5A0-81C087F9A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0" name="Rectangle 9">
              <a:extLst>
                <a:ext uri="{FF2B5EF4-FFF2-40B4-BE49-F238E27FC236}">
                  <a16:creationId xmlns:a16="http://schemas.microsoft.com/office/drawing/2014/main" id="{04B6F0F4-8794-4DC3-82C0-1B450CEF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1" name="Rectangle 10">
              <a:extLst>
                <a:ext uri="{FF2B5EF4-FFF2-40B4-BE49-F238E27FC236}">
                  <a16:creationId xmlns:a16="http://schemas.microsoft.com/office/drawing/2014/main" id="{685CDFC0-E903-4D6C-BFA7-C133751C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/>
                <a:t>…</a:t>
              </a:r>
              <a:endParaRPr kumimoji="0" lang="en-US" altLang="en-US"/>
            </a:p>
          </p:txBody>
        </p:sp>
        <p:sp>
          <p:nvSpPr>
            <p:cNvPr id="58382" name="Rectangle 11">
              <a:extLst>
                <a:ext uri="{FF2B5EF4-FFF2-40B4-BE49-F238E27FC236}">
                  <a16:creationId xmlns:a16="http://schemas.microsoft.com/office/drawing/2014/main" id="{AF21A2ED-8D6B-48C1-B1C8-71C3895D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3" name="Text Box 12">
              <a:extLst>
                <a:ext uri="{FF2B5EF4-FFF2-40B4-BE49-F238E27FC236}">
                  <a16:creationId xmlns:a16="http://schemas.microsoft.com/office/drawing/2014/main" id="{DF4E7314-1B2A-41B3-A9A8-3E758D460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0</a:t>
              </a:r>
            </a:p>
          </p:txBody>
        </p:sp>
        <p:sp>
          <p:nvSpPr>
            <p:cNvPr id="58384" name="Text Box 13">
              <a:extLst>
                <a:ext uri="{FF2B5EF4-FFF2-40B4-BE49-F238E27FC236}">
                  <a16:creationId xmlns:a16="http://schemas.microsoft.com/office/drawing/2014/main" id="{B8BC4A03-7296-496D-8FA7-15DF9474B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8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58385" name="Text Box 14">
              <a:extLst>
                <a:ext uri="{FF2B5EF4-FFF2-40B4-BE49-F238E27FC236}">
                  <a16:creationId xmlns:a16="http://schemas.microsoft.com/office/drawing/2014/main" id="{81AAB3E4-73EA-4D39-ACC8-D197152F6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2</a:t>
              </a:r>
            </a:p>
          </p:txBody>
        </p:sp>
        <p:sp>
          <p:nvSpPr>
            <p:cNvPr id="58386" name="Text Box 15">
              <a:extLst>
                <a:ext uri="{FF2B5EF4-FFF2-40B4-BE49-F238E27FC236}">
                  <a16:creationId xmlns:a16="http://schemas.microsoft.com/office/drawing/2014/main" id="{BD4DA68C-97F8-46D1-A62A-5BE1909C8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513" y="2216150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i="1"/>
                <a:t>n</a:t>
              </a:r>
              <a:r>
                <a:rPr kumimoji="0" lang="en-US" altLang="en-US"/>
                <a:t>-1</a:t>
              </a:r>
            </a:p>
          </p:txBody>
        </p:sp>
        <p:sp>
          <p:nvSpPr>
            <p:cNvPr id="58387" name="Text Box 16">
              <a:extLst>
                <a:ext uri="{FF2B5EF4-FFF2-40B4-BE49-F238E27FC236}">
                  <a16:creationId xmlns:a16="http://schemas.microsoft.com/office/drawing/2014/main" id="{B98C3328-381D-42C1-819D-C8CE8A85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5" y="3479800"/>
              <a:ext cx="8191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bit[</a:t>
              </a:r>
              <a:r>
                <a:rPr kumimoji="0" lang="en-US" altLang="en-US" b="1" i="1"/>
                <a:t>i</a:t>
              </a:r>
              <a:r>
                <a:rPr kumimoji="0" lang="en-US" altLang="en-US"/>
                <a:t>] =</a:t>
              </a:r>
            </a:p>
          </p:txBody>
        </p:sp>
        <p:sp>
          <p:nvSpPr>
            <p:cNvPr id="58388" name="Text Box 17">
              <a:extLst>
                <a:ext uri="{FF2B5EF4-FFF2-40B4-BE49-F238E27FC236}">
                  <a16:creationId xmlns:a16="http://schemas.microsoft.com/office/drawing/2014/main" id="{91ED6486-921C-4FE8-BAEA-91E800E03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142456" y="3482182"/>
              <a:ext cx="957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>
                  <a:sym typeface="MT Extra" panose="05050102010205020202" pitchFamily="18" charset="2"/>
                </a:rPr>
                <a:t></a:t>
              </a:r>
              <a:endParaRPr kumimoji="0" lang="en-US" altLang="en-US" sz="5400">
                <a:sym typeface="Monotype Sorts" pitchFamily="-84" charset="2"/>
              </a:endParaRPr>
            </a:p>
          </p:txBody>
        </p:sp>
        <p:sp>
          <p:nvSpPr>
            <p:cNvPr id="58389" name="Text Box 18">
              <a:extLst>
                <a:ext uri="{FF2B5EF4-FFF2-40B4-BE49-F238E27FC236}">
                  <a16:creationId xmlns:a16="http://schemas.microsoft.com/office/drawing/2014/main" id="{23F847D8-A861-41B8-9596-669E38669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281363"/>
              <a:ext cx="24511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1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free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>
                  <a:sym typeface="Symbol" panose="05050102010706020507" pitchFamily="18" charset="2"/>
                </a:rPr>
                <a:t>0 </a:t>
              </a:r>
              <a:r>
                <a:rPr kumimoji="0" lang="en-US" altLang="en-US" dirty="0"/>
                <a:t>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occupied</a:t>
              </a:r>
            </a:p>
          </p:txBody>
        </p:sp>
      </p:grpSp>
      <p:sp>
        <p:nvSpPr>
          <p:cNvPr id="58372" name="Rectangle 19">
            <a:extLst>
              <a:ext uri="{FF2B5EF4-FFF2-40B4-BE49-F238E27FC236}">
                <a16:creationId xmlns:a16="http://schemas.microsoft.com/office/drawing/2014/main" id="{745ACD6F-2C21-4547-90C7-F316F196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04" y="4539510"/>
            <a:ext cx="70294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Block number calculation</a:t>
            </a:r>
          </a:p>
        </p:txBody>
      </p:sp>
      <p:sp>
        <p:nvSpPr>
          <p:cNvPr id="58373" name="Text Box 20">
            <a:extLst>
              <a:ext uri="{FF2B5EF4-FFF2-40B4-BE49-F238E27FC236}">
                <a16:creationId xmlns:a16="http://schemas.microsoft.com/office/drawing/2014/main" id="{9C07AA0E-37F8-4973-89FF-929FE960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4956175"/>
            <a:ext cx="3076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bits per word) *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0-value words)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offset of first 1 bit</a:t>
            </a:r>
          </a:p>
        </p:txBody>
      </p:sp>
      <p:sp>
        <p:nvSpPr>
          <p:cNvPr id="58374" name="Rectangle 19">
            <a:extLst>
              <a:ext uri="{FF2B5EF4-FFF2-40B4-BE49-F238E27FC236}">
                <a16:creationId xmlns:a16="http://schemas.microsoft.com/office/drawing/2014/main" id="{36D2DA80-48A7-47FB-B116-27AD80B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705" y="5832475"/>
            <a:ext cx="70294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CPUs have instructions to return offset within word of first </a:t>
            </a:r>
            <a:r>
              <a:rPr lang="ja-JP" altLang="en-US" dirty="0"/>
              <a:t>“</a:t>
            </a:r>
            <a:r>
              <a:rPr lang="en-US" altLang="ja-JP" dirty="0"/>
              <a:t>1</a:t>
            </a:r>
            <a:r>
              <a:rPr lang="ja-JP" altLang="en-US" dirty="0"/>
              <a:t>”</a:t>
            </a:r>
            <a:r>
              <a:rPr lang="en-US" altLang="ja-JP" dirty="0"/>
              <a:t> bit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BEDF8CE5-28DC-4A96-86AB-A598C37F5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726" y="242306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 (Cont.)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7A812EB5-4DBA-48F0-B9AB-C038E1D0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74" y="1291291"/>
            <a:ext cx="7592914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Example: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block size = 4KB =  2</a:t>
            </a:r>
            <a:r>
              <a:rPr lang="en-US" altLang="en-US" baseline="30000" dirty="0"/>
              <a:t>12</a:t>
            </a:r>
            <a:r>
              <a:rPr lang="en-US" altLang="en-US" dirty="0"/>
              <a:t> bytes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disk size = 2</a:t>
            </a:r>
            <a:r>
              <a:rPr lang="en-US" altLang="en-US" baseline="30000" dirty="0"/>
              <a:t>40</a:t>
            </a:r>
            <a:r>
              <a:rPr lang="en-US" altLang="en-US" dirty="0"/>
              <a:t> bytes (1 terabyte)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</a:t>
            </a:r>
            <a:r>
              <a:rPr lang="en-US" altLang="en-US" b="1" i="1" dirty="0"/>
              <a:t>n</a:t>
            </a:r>
            <a:r>
              <a:rPr lang="en-US" altLang="en-US" dirty="0"/>
              <a:t> = 2</a:t>
            </a:r>
            <a:r>
              <a:rPr lang="en-US" altLang="en-US" baseline="30000" dirty="0"/>
              <a:t>40</a:t>
            </a:r>
            <a:r>
              <a:rPr lang="en-US" altLang="en-US" dirty="0"/>
              <a:t>/2</a:t>
            </a:r>
            <a:r>
              <a:rPr lang="en-US" altLang="en-US" baseline="30000" dirty="0"/>
              <a:t>12</a:t>
            </a:r>
            <a:r>
              <a:rPr lang="en-US" altLang="en-US" dirty="0"/>
              <a:t> = 2</a:t>
            </a:r>
            <a:r>
              <a:rPr lang="en-US" altLang="en-US" baseline="30000" dirty="0"/>
              <a:t>28</a:t>
            </a:r>
            <a:r>
              <a:rPr lang="en-US" altLang="en-US" dirty="0"/>
              <a:t> bits (or 32MB)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if clusters of 4 blocks -&gt; 8MB of memory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endParaRPr lang="en-US" altLang="en-US" sz="9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Easy to get contiguous files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sz="8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F9C5946F-EEB5-4218-A1CC-636221109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47880"/>
            <a:ext cx="7783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Free Space List on Disk</a:t>
            </a:r>
            <a:endParaRPr lang="en-US" altLang="en-US" sz="2400" dirty="0"/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CF2CA694-F690-4A32-8E7C-43C70E8C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1147665"/>
            <a:ext cx="3706813" cy="44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Linked list (free list)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Cannot get contiguous space easily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waste of space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need to traverse the entire list (if # free blocks recorded)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DA0E0A99-0B0F-4CCB-A62A-54EB73C2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397000"/>
            <a:ext cx="3524250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098C2A5-CF6B-4248-A6D6-DB86C6F2D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55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4F57A10-9F0A-41E8-ACD6-D27485289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771" y="1233488"/>
            <a:ext cx="7637751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Grouping 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Modify linked list to store address of next </a:t>
            </a:r>
            <a:r>
              <a:rPr lang="en-US" altLang="en-US" i="1" dirty="0"/>
              <a:t>n-1</a:t>
            </a:r>
            <a:r>
              <a:rPr lang="en-US" altLang="en-US" dirty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endParaRPr lang="en-US" altLang="en-US" sz="8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Counting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Free space list then has entries containing addresses and counts</a:t>
            </a:r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91881A8-8893-4886-9AD4-DCADC503E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881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5CF6BD70-2FBB-44C6-9417-C6A3B50EC3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416" y="1108075"/>
            <a:ext cx="7660433" cy="504031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Space Maps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Used in </a:t>
            </a:r>
            <a:r>
              <a:rPr lang="en-US" altLang="en-US" b="1" dirty="0">
                <a:solidFill>
                  <a:srgbClr val="3366FF"/>
                </a:solidFill>
              </a:rPr>
              <a:t>ZFS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Full data structures like bit maps </a:t>
            </a:r>
            <a:r>
              <a:rPr lang="en-US" altLang="en-US" dirty="0" err="1"/>
              <a:t>couldn</a:t>
            </a:r>
            <a:r>
              <a:rPr lang="ja-JP" altLang="en-US" dirty="0"/>
              <a:t>’</a:t>
            </a:r>
            <a:r>
              <a:rPr lang="en-US" altLang="ja-JP" dirty="0"/>
              <a:t>t fit in memory -&gt; thousands of I/</a:t>
            </a:r>
            <a:r>
              <a:rPr lang="en-US" altLang="ja-JP" dirty="0" err="1"/>
              <a:t>Os</a:t>
            </a:r>
            <a:endParaRPr lang="en-US" altLang="ja-JP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Divides device space into </a:t>
            </a:r>
            <a:r>
              <a:rPr lang="en-US" altLang="en-US" b="1" dirty="0" err="1">
                <a:solidFill>
                  <a:srgbClr val="3366FF"/>
                </a:solidFill>
              </a:rPr>
              <a:t>metaslab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units and manages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Given volume can contain hundreds of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Each </a:t>
            </a:r>
            <a:r>
              <a:rPr lang="en-US" altLang="en-US" dirty="0" err="1"/>
              <a:t>metaslab</a:t>
            </a:r>
            <a:r>
              <a:rPr lang="en-US" altLang="en-US" dirty="0"/>
              <a:t> has associated space map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Uses counting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 err="1"/>
              <a:t>Metaslab</a:t>
            </a:r>
            <a:r>
              <a:rPr lang="en-US" altLang="en-US" dirty="0"/>
              <a:t>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930D92D-FCEC-464B-B735-40B966512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271" y="247880"/>
            <a:ext cx="8229600" cy="576262"/>
          </a:xfrm>
        </p:spPr>
        <p:txBody>
          <a:bodyPr/>
          <a:lstStyle/>
          <a:p>
            <a:r>
              <a:rPr lang="en-US" altLang="en-US" dirty="0" err="1"/>
              <a:t>TRIMing</a:t>
            </a:r>
            <a:r>
              <a:rPr lang="en-US" altLang="en-US" dirty="0"/>
              <a:t> Unused Blocks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985B2951-1C1E-40EB-8860-CAF54C400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408" y="1259631"/>
            <a:ext cx="7539133" cy="485143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HDDS overwrite in place so need only free list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Blocks not treated specially when freed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Keeps its data but without any file pointers to it, until overwritten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Storage devices not allowing overwrite (like NVM) suffer badly with same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Must be erased before written, erases made in large chunks (blocks, composed of pages) and are slow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TRIM is a newer mechanism for the file system to inform the NVM storage device that a page is free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Can be garbage collected or if block is free, now block can be erased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AF0D3F9B-A8FD-4758-BEFF-0E212365B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2005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CC285059-710F-48C7-9469-5316D15F5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096" y="1233488"/>
            <a:ext cx="7423146" cy="4530725"/>
          </a:xfrm>
        </p:spPr>
        <p:txBody>
          <a:bodyPr/>
          <a:lstStyle/>
          <a:p>
            <a:r>
              <a:rPr lang="en-US" altLang="en-US" dirty="0"/>
              <a:t>Efficiency dependent on:</a:t>
            </a:r>
          </a:p>
          <a:p>
            <a:pPr lvl="1"/>
            <a:r>
              <a:rPr lang="en-US" altLang="en-US" dirty="0"/>
              <a:t>Disk allocation and directory algorithms</a:t>
            </a:r>
          </a:p>
          <a:p>
            <a:pPr lvl="1"/>
            <a:r>
              <a:rPr lang="en-US" altLang="en-US" dirty="0"/>
              <a:t>Types of data kept in file</a:t>
            </a:r>
            <a:r>
              <a:rPr lang="ja-JP" altLang="en-US" dirty="0"/>
              <a:t>’</a:t>
            </a:r>
            <a:r>
              <a:rPr lang="en-US" altLang="ja-JP" dirty="0"/>
              <a:t>s directory entry</a:t>
            </a:r>
          </a:p>
          <a:p>
            <a:pPr lvl="1"/>
            <a:r>
              <a:rPr lang="en-US" altLang="en-US" dirty="0"/>
              <a:t>Pre-allocation or as-needed allocation of metadata structures</a:t>
            </a:r>
          </a:p>
          <a:p>
            <a:pPr lvl="1"/>
            <a:r>
              <a:rPr lang="en-US" altLang="en-US" dirty="0"/>
              <a:t>Fixed-size or varying-size data structures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9DC72B4-8029-4D9A-BABE-D9D2DFFF2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565" y="247880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 (Cont.)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FA461262-E839-45F0-ADC0-28FEADE7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844" y="864017"/>
            <a:ext cx="7359650" cy="4530725"/>
          </a:xfrm>
        </p:spPr>
        <p:txBody>
          <a:bodyPr/>
          <a:lstStyle/>
          <a:p>
            <a:pPr lvl="1"/>
            <a:endParaRPr lang="en-US" altLang="en-US" dirty="0"/>
          </a:p>
          <a:p>
            <a:r>
              <a:rPr lang="en-US" altLang="en-US" dirty="0"/>
              <a:t>Performance</a:t>
            </a:r>
          </a:p>
          <a:p>
            <a:pPr lvl="1"/>
            <a:r>
              <a:rPr lang="en-US" altLang="en-US" dirty="0"/>
              <a:t>Keeping data and metadata close together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Buffer cache </a:t>
            </a:r>
            <a:r>
              <a:rPr lang="en-US" altLang="en-US" dirty="0"/>
              <a:t>– separate section of main memory for frequently used blocks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Synchronous </a:t>
            </a:r>
            <a:r>
              <a:rPr lang="en-US" altLang="en-US" dirty="0"/>
              <a:t>writes sometimes requested by apps or needed by OS</a:t>
            </a:r>
          </a:p>
          <a:p>
            <a:pPr lvl="2"/>
            <a:r>
              <a:rPr lang="en-US" altLang="en-US" dirty="0"/>
              <a:t>No buffering / caching – writes must hit disk before acknowledgement</a:t>
            </a:r>
          </a:p>
          <a:p>
            <a:pPr lvl="2"/>
            <a:r>
              <a:rPr lang="en-US" altLang="en-US" b="1" dirty="0">
                <a:solidFill>
                  <a:srgbClr val="3366FF"/>
                </a:solidFill>
              </a:rPr>
              <a:t>Asynchronous</a:t>
            </a:r>
            <a:r>
              <a:rPr lang="en-US" altLang="en-US" dirty="0"/>
              <a:t> writes more common, buffer-able, faster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Free-behind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read-ahead </a:t>
            </a:r>
            <a:r>
              <a:rPr lang="en-US" altLang="en-US" dirty="0"/>
              <a:t>– techniques to optimize sequential access</a:t>
            </a:r>
          </a:p>
          <a:p>
            <a:pPr lvl="1"/>
            <a:r>
              <a:rPr lang="en-US" altLang="en-US" dirty="0"/>
              <a:t>Reads frequently slower than writes</a:t>
            </a:r>
          </a:p>
          <a:p>
            <a:pPr lvl="1"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D8B2D78-59F6-406F-86DA-53E3E7915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Cache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9D2DD600-3B35-4D5E-8FF2-5AC7BE9A6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488" y="1233488"/>
            <a:ext cx="7549046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3366FF"/>
                </a:solidFill>
              </a:rPr>
              <a:t>page 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caches pages rather than disk blocks using virtual memory techniques and addresses</a:t>
            </a:r>
          </a:p>
          <a:p>
            <a:endParaRPr lang="en-US" altLang="en-US" dirty="0"/>
          </a:p>
          <a:p>
            <a:r>
              <a:rPr lang="en-US" altLang="en-US" dirty="0"/>
              <a:t>Memory-mapped I/O uses a page cache</a:t>
            </a:r>
          </a:p>
          <a:p>
            <a:endParaRPr lang="en-US" altLang="en-US" dirty="0"/>
          </a:p>
          <a:p>
            <a:r>
              <a:rPr lang="en-US" altLang="en-US" dirty="0"/>
              <a:t>Routine I/O through the file system uses the buffer (disk) cache</a:t>
            </a:r>
          </a:p>
          <a:p>
            <a:endParaRPr lang="en-US" altLang="en-US" dirty="0"/>
          </a:p>
          <a:p>
            <a:r>
              <a:rPr lang="en-US" altLang="en-US" dirty="0"/>
              <a:t>This leads to the following figure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FDC630E2-6A19-41F9-B067-203AE5DB8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601" y="235762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Structure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4C2C079-F5DF-42D0-8D47-51C2C8C6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1399" y="1220044"/>
            <a:ext cx="7312025" cy="4530725"/>
          </a:xfrm>
        </p:spPr>
        <p:txBody>
          <a:bodyPr/>
          <a:lstStyle/>
          <a:p>
            <a:r>
              <a:rPr lang="en-US" altLang="en-US" dirty="0"/>
              <a:t>File structure</a:t>
            </a:r>
          </a:p>
          <a:p>
            <a:pPr lvl="1"/>
            <a:r>
              <a:rPr lang="en-US" altLang="en-US" dirty="0"/>
              <a:t>Logical storage unit</a:t>
            </a:r>
          </a:p>
          <a:p>
            <a:pPr lvl="1"/>
            <a:r>
              <a:rPr lang="en-US" altLang="en-US" dirty="0"/>
              <a:t>Collection of related information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File system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resides on secondary storage (disks)</a:t>
            </a:r>
          </a:p>
          <a:p>
            <a:pPr lvl="1"/>
            <a:r>
              <a:rPr lang="en-US" altLang="en-US" dirty="0"/>
              <a:t>Provided user interface to storage, mapping logical to physical</a:t>
            </a:r>
          </a:p>
          <a:p>
            <a:pPr lvl="1"/>
            <a:r>
              <a:rPr lang="en-US" altLang="en-US" dirty="0"/>
              <a:t>Provides efficient and convenient access to disk by allowing data to be stored, located retrieved easily</a:t>
            </a:r>
          </a:p>
          <a:p>
            <a:r>
              <a:rPr lang="en-US" altLang="en-US" dirty="0"/>
              <a:t>Disk provides in-place rewrite and random access</a:t>
            </a:r>
          </a:p>
          <a:p>
            <a:pPr lvl="1"/>
            <a:r>
              <a:rPr lang="en-US" altLang="en-US" dirty="0"/>
              <a:t>I/O transfers performed in </a:t>
            </a:r>
            <a:r>
              <a:rPr lang="en-US" altLang="en-US" b="1" dirty="0">
                <a:solidFill>
                  <a:srgbClr val="3366FF"/>
                </a:solidFill>
              </a:rPr>
              <a:t>blocks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rgbClr val="3366FF"/>
                </a:solidFill>
              </a:rPr>
              <a:t>sectors</a:t>
            </a:r>
            <a:r>
              <a:rPr lang="en-US" altLang="en-US" dirty="0"/>
              <a:t> (usually 512 bytes)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File control block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FCB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storage structure consisting of information about a file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Device driver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controls the physical device </a:t>
            </a:r>
          </a:p>
          <a:p>
            <a:r>
              <a:rPr lang="en-US" altLang="en-US" dirty="0"/>
              <a:t>File system organized into layers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A6710B39-BD36-4800-86EA-CD5E9AAC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42306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Without a Unified Buffer Cache</a:t>
            </a:r>
            <a:endParaRPr lang="en-US" altLang="en-US" sz="24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43985C64-68B9-45FA-933F-862EAF9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547813"/>
            <a:ext cx="4151312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30BADCB-B296-4CF7-A9D8-8A817FE6D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2975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Unified Buffer Cache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E6A6ACAF-0A99-421A-91C7-4E22F1014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8" y="1252150"/>
            <a:ext cx="7479131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3366FF"/>
                </a:solidFill>
              </a:rPr>
              <a:t>unified buffer cache </a:t>
            </a:r>
            <a:r>
              <a:rPr lang="en-US" altLang="en-US" dirty="0"/>
              <a:t>uses the same page cache to cache both memory-mapped pages and ordinary file system I/O to avoid </a:t>
            </a:r>
            <a:r>
              <a:rPr lang="en-US" altLang="en-US" b="1" dirty="0">
                <a:solidFill>
                  <a:srgbClr val="3366FF"/>
                </a:solidFill>
              </a:rPr>
              <a:t>double caching</a:t>
            </a:r>
          </a:p>
          <a:p>
            <a:endParaRPr lang="en-US" altLang="en-US" b="1" dirty="0">
              <a:solidFill>
                <a:srgbClr val="3366FF"/>
              </a:solidFill>
            </a:endParaRPr>
          </a:p>
          <a:p>
            <a:pPr marL="341313" lvl="1" indent="-341313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But which caches get priority, and what replacement algorithms to use?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DAD09554-777D-4294-948C-7A7D12CC1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24048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Using a Unified Buffer Cache</a:t>
            </a:r>
            <a:endParaRPr lang="en-US" altLang="en-US" sz="2400" dirty="0"/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9969CED8-2FD4-4E38-B15B-F8B96C78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151063"/>
            <a:ext cx="4540250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EE58A09F-AD0E-417F-85CC-083615B4F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Recovery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06657CE0-04CC-4C62-B813-72204F45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760" y="1261481"/>
            <a:ext cx="766574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Consistency checking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compares data in directory structure with data blocks on disk, and tries to fix inconsistencies</a:t>
            </a:r>
          </a:p>
          <a:p>
            <a:pPr lvl="1"/>
            <a:r>
              <a:rPr lang="en-US" altLang="en-US" dirty="0"/>
              <a:t>Can be slow and sometimes fails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Use system programs to </a:t>
            </a:r>
            <a:r>
              <a:rPr lang="en-US" altLang="en-US" b="1" dirty="0">
                <a:solidFill>
                  <a:srgbClr val="3366FF"/>
                </a:solidFill>
              </a:rPr>
              <a:t>back up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disk to another storage device (magnetic tape, other magnetic disk, optical)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Recover lost file or disk by </a:t>
            </a:r>
            <a:r>
              <a:rPr lang="en-US" altLang="en-US" b="1" dirty="0">
                <a:solidFill>
                  <a:srgbClr val="3366FF"/>
                </a:solidFill>
              </a:rPr>
              <a:t>restoring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backup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45529006-D95F-4E5A-8CB8-ED731220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7925" y="230188"/>
            <a:ext cx="7508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 Structured File Systems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8876347C-4280-4D7D-909F-947429C7D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42840"/>
            <a:ext cx="7689591" cy="531018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Log structured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(or </a:t>
            </a:r>
            <a:r>
              <a:rPr lang="en-US" altLang="en-US" b="1" dirty="0">
                <a:solidFill>
                  <a:srgbClr val="3366FF"/>
                </a:solidFill>
              </a:rPr>
              <a:t>journaling</a:t>
            </a:r>
            <a:r>
              <a:rPr lang="en-US" altLang="en-US" dirty="0"/>
              <a:t>) file systems record each metadata update to the file system as a </a:t>
            </a:r>
            <a:r>
              <a:rPr lang="en-US" altLang="en-US" b="1" dirty="0">
                <a:solidFill>
                  <a:srgbClr val="3366FF"/>
                </a:solidFill>
              </a:rPr>
              <a:t>transaction</a:t>
            </a:r>
            <a:endParaRPr lang="en-US" altLang="en-US" sz="800" dirty="0"/>
          </a:p>
          <a:p>
            <a:r>
              <a:rPr lang="en-US" altLang="en-US" dirty="0"/>
              <a:t>All transactions are written to a log</a:t>
            </a:r>
          </a:p>
          <a:p>
            <a:pPr lvl="1"/>
            <a:r>
              <a:rPr lang="en-US" altLang="en-US" dirty="0"/>
              <a:t> A transaction is considered committed once it is written to the log (sequentially)</a:t>
            </a:r>
          </a:p>
          <a:p>
            <a:pPr lvl="1"/>
            <a:r>
              <a:rPr lang="en-US" altLang="en-US" dirty="0"/>
              <a:t>Sometimes to a separate device or section of disk</a:t>
            </a:r>
          </a:p>
          <a:p>
            <a:pPr lvl="1"/>
            <a:r>
              <a:rPr lang="en-US" altLang="en-US" dirty="0"/>
              <a:t>However, the file system may not yet be updated</a:t>
            </a:r>
            <a:endParaRPr lang="en-US" altLang="en-US" sz="800" dirty="0"/>
          </a:p>
          <a:p>
            <a:r>
              <a:rPr lang="en-US" altLang="en-US" dirty="0"/>
              <a:t>The transactions in the log are asynchronously written to the file system structures</a:t>
            </a:r>
          </a:p>
          <a:p>
            <a:pPr lvl="1"/>
            <a:r>
              <a:rPr lang="en-US" altLang="en-US" dirty="0"/>
              <a:t> When the file system structures are modified, the transaction is removed from the log</a:t>
            </a:r>
            <a:endParaRPr lang="en-US" altLang="en-US" sz="800" dirty="0"/>
          </a:p>
          <a:p>
            <a:r>
              <a:rPr lang="en-US" altLang="en-US" dirty="0"/>
              <a:t>If the file system crashes, all remaining transactions in the log must still be performed</a:t>
            </a:r>
          </a:p>
          <a:p>
            <a:r>
              <a:rPr lang="en-US" altLang="en-US" dirty="0"/>
              <a:t>Faster recovery from crash, removes chance of inconsistency of metadata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8DEC65BF-4347-4E36-B1AF-E5C9C5BDC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88" y="247880"/>
            <a:ext cx="7732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WAFL File System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483C7911-29DF-4763-A0FF-CF353037C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193" y="1122363"/>
            <a:ext cx="7732712" cy="4530725"/>
          </a:xfrm>
        </p:spPr>
        <p:txBody>
          <a:bodyPr/>
          <a:lstStyle/>
          <a:p>
            <a:r>
              <a:rPr lang="en-US" altLang="en-US" dirty="0"/>
              <a:t>Used on Network Appliance </a:t>
            </a:r>
            <a:r>
              <a:rPr lang="ja-JP" altLang="en-US" dirty="0"/>
              <a:t>“</a:t>
            </a:r>
            <a:r>
              <a:rPr lang="en-US" altLang="ja-JP" dirty="0"/>
              <a:t>Filers</a:t>
            </a:r>
            <a:r>
              <a:rPr lang="ja-JP" altLang="en-US" dirty="0"/>
              <a:t>”</a:t>
            </a:r>
            <a:r>
              <a:rPr lang="en-US" altLang="ja-JP" dirty="0"/>
              <a:t> – distributed file system appliances</a:t>
            </a:r>
            <a:endParaRPr lang="en-US" altLang="en-US" dirty="0"/>
          </a:p>
          <a:p>
            <a:r>
              <a:rPr lang="ja-JP" altLang="en-US" dirty="0"/>
              <a:t>“</a:t>
            </a:r>
            <a:r>
              <a:rPr lang="en-US" altLang="ja-JP" dirty="0"/>
              <a:t>Write-anywhere file layout</a:t>
            </a:r>
            <a:r>
              <a:rPr lang="ja-JP" altLang="en-US" dirty="0"/>
              <a:t>”</a:t>
            </a:r>
            <a:endParaRPr lang="en-US" altLang="en-US" dirty="0"/>
          </a:p>
          <a:p>
            <a:r>
              <a:rPr lang="en-US" altLang="en-US" dirty="0"/>
              <a:t>Serves up NFS, CIFS, http, ftp</a:t>
            </a:r>
          </a:p>
          <a:p>
            <a:r>
              <a:rPr lang="en-US" altLang="en-US" dirty="0"/>
              <a:t>Random I/O optimized, write optimized</a:t>
            </a:r>
          </a:p>
          <a:p>
            <a:pPr lvl="1"/>
            <a:r>
              <a:rPr lang="en-US" altLang="en-US" dirty="0"/>
              <a:t>NVRAM for write caching</a:t>
            </a:r>
          </a:p>
          <a:p>
            <a:r>
              <a:rPr lang="en-US" altLang="en-US" dirty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732AAD18-B571-4DF5-B1A3-F2141CF10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825" y="245093"/>
            <a:ext cx="8054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WAFL File Layout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97B25236-6EEA-49EC-BE55-D6CB0529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435225"/>
            <a:ext cx="69659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5849214A-E2EF-4858-A782-82F55193D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5170" y="204241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Snapshots in WAFL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2E9E6806-9EFD-47E6-8226-77F885DF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233488"/>
            <a:ext cx="3092450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645B293F-DC9B-4CB1-B01B-B3F4480FF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The Apple File System</a:t>
            </a:r>
          </a:p>
        </p:txBody>
      </p:sp>
      <p:pic>
        <p:nvPicPr>
          <p:cNvPr id="93186" name="Content Placeholder 4">
            <a:extLst>
              <a:ext uri="{FF2B5EF4-FFF2-40B4-BE49-F238E27FC236}">
                <a16:creationId xmlns:a16="http://schemas.microsoft.com/office/drawing/2014/main" id="{4EF77C9A-953A-4195-9FD7-AB65B941C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0888" y="942975"/>
            <a:ext cx="5573712" cy="532923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B4D5EC66-B427-41DC-8EEE-EBF46AF97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4D5E75F-FA80-449A-915F-D2BD58720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Layered File System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1F3BCD-EC43-449D-BDE4-031AB51C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90625"/>
            <a:ext cx="230505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DBB66CE-15D9-45C4-9141-1EC5CCDA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DDAD3471-F4DF-5B4A-AD80-1B5DCFD2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6" y="1210716"/>
            <a:ext cx="7689977" cy="480377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Device drivers </a:t>
            </a:r>
            <a:r>
              <a:rPr lang="en-US" altLang="en-US" dirty="0"/>
              <a:t>manage I/O devices at the I/O control layer</a:t>
            </a:r>
          </a:p>
          <a:p>
            <a:pPr lvl="1">
              <a:defRPr/>
            </a:pPr>
            <a:r>
              <a:rPr lang="en-US" altLang="en-US" dirty="0"/>
              <a:t>Given commands like </a:t>
            </a:r>
            <a:r>
              <a:rPr lang="ja-JP" altLang="en-US" dirty="0"/>
              <a:t>“</a:t>
            </a:r>
            <a:r>
              <a:rPr lang="en-US" altLang="ja-JP" dirty="0"/>
              <a:t>read drive1, cylinder 72, track 2, sector 10, into memory location 1060</a:t>
            </a:r>
            <a:r>
              <a:rPr lang="ja-JP" altLang="en-US" dirty="0"/>
              <a:t>”</a:t>
            </a:r>
            <a:r>
              <a:rPr lang="en-US" altLang="ja-JP" dirty="0"/>
              <a:t>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Basic file system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File organization module </a:t>
            </a:r>
            <a:r>
              <a:rPr lang="en-US" altLang="en-US" dirty="0"/>
              <a:t>understands files, logical address, and physical blocks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1679D0F-FB9C-4217-AF0B-A91D899C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190C61EE-E2DF-40C7-AD60-5A1AC9076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1398" y="1243661"/>
            <a:ext cx="7748749" cy="521493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Logical file system </a:t>
            </a:r>
            <a:r>
              <a:rPr lang="en-US" altLang="en-US" dirty="0"/>
              <a:t>manages metadata information</a:t>
            </a:r>
          </a:p>
          <a:p>
            <a:pPr lvl="1"/>
            <a:r>
              <a:rPr lang="en-US" altLang="en-US" dirty="0"/>
              <a:t>Translates file name into file number, file handle, location by maintaining file control blocks (</a:t>
            </a:r>
            <a:r>
              <a:rPr lang="en-US" altLang="en-US" b="1" dirty="0" err="1">
                <a:solidFill>
                  <a:srgbClr val="3366FF"/>
                </a:solidFill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Directory management</a:t>
            </a:r>
          </a:p>
          <a:p>
            <a:pPr lvl="1"/>
            <a:r>
              <a:rPr lang="en-US" altLang="en-US" dirty="0"/>
              <a:t>Protection</a:t>
            </a:r>
          </a:p>
          <a:p>
            <a:r>
              <a:rPr lang="en-US" altLang="en-US" dirty="0"/>
              <a:t>Layering useful for reducing complexity and redundancy, but adds overhead and can decrease </a:t>
            </a:r>
            <a:r>
              <a:rPr lang="en-US" altLang="en-US" dirty="0" err="1"/>
              <a:t>performanceTranslates</a:t>
            </a:r>
            <a:r>
              <a:rPr lang="en-US" altLang="en-US" dirty="0"/>
              <a:t> file name into file number, file handle, location by maintaining file control blocks (</a:t>
            </a:r>
            <a:r>
              <a:rPr lang="en-US" altLang="en-US" b="1" dirty="0" err="1">
                <a:solidFill>
                  <a:srgbClr val="3366FF"/>
                </a:solidFill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Logical layers can be implemented by any coding method according to OS designer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 (CD-ROM is ISO 9660; Unix has </a:t>
            </a:r>
            <a:r>
              <a:rPr lang="en-US" altLang="en-US" b="1" dirty="0">
                <a:solidFill>
                  <a:srgbClr val="3366FF"/>
                </a:solidFill>
              </a:rPr>
              <a:t>UFS</a:t>
            </a:r>
            <a:r>
              <a:rPr lang="en-US" altLang="en-US" dirty="0"/>
              <a:t>, FFS;  Windows has FAT, FAT32, NTFS as well as floppy, CD, DVD Blu-ray, Linux has more than 130 types, with </a:t>
            </a:r>
            <a:r>
              <a:rPr lang="en-US" altLang="en-US" b="1" dirty="0">
                <a:solidFill>
                  <a:srgbClr val="3366FF"/>
                </a:solidFill>
              </a:rPr>
              <a:t>extended file system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B183F6F-CF73-40EC-8D07-F3938BC23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9387" y="241336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Operations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5FDD909-A5BC-4211-8C91-9570F3CAE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658230" cy="4530725"/>
          </a:xfrm>
        </p:spPr>
        <p:txBody>
          <a:bodyPr/>
          <a:lstStyle/>
          <a:p>
            <a:r>
              <a:rPr lang="en-US" altLang="en-US" dirty="0"/>
              <a:t>We have system calls at the API level, but how do we implement their functions?</a:t>
            </a:r>
          </a:p>
          <a:p>
            <a:pPr lvl="1"/>
            <a:r>
              <a:rPr lang="en-US" altLang="en-US" dirty="0"/>
              <a:t>On-disk and in-memory structures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Boot control block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info needed by system to boot OS from that volume</a:t>
            </a:r>
          </a:p>
          <a:p>
            <a:pPr lvl="1"/>
            <a:r>
              <a:rPr lang="en-US" altLang="en-US" dirty="0"/>
              <a:t>Needed if volume contains OS, usually first block of volume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Volume control block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superblock, master file table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volume details</a:t>
            </a:r>
          </a:p>
          <a:p>
            <a:pPr lvl="1"/>
            <a:r>
              <a:rPr lang="en-US" altLang="en-US" dirty="0"/>
              <a:t>Total # of blocks, # of free blocks, block size, free block pointers or array</a:t>
            </a:r>
          </a:p>
          <a:p>
            <a:r>
              <a:rPr lang="en-US" altLang="en-US" dirty="0"/>
              <a:t>Directory structure organizes the files</a:t>
            </a:r>
          </a:p>
          <a:p>
            <a:pPr lvl="1"/>
            <a:r>
              <a:rPr lang="en-US" altLang="en-US" dirty="0"/>
              <a:t>Names and </a:t>
            </a:r>
            <a:r>
              <a:rPr lang="en-US" altLang="en-US" dirty="0" err="1"/>
              <a:t>inode</a:t>
            </a:r>
            <a:r>
              <a:rPr lang="en-US" altLang="en-US" dirty="0"/>
              <a:t> numbers, master file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11909</TotalTime>
  <Words>2437</Words>
  <Application>Microsoft Office PowerPoint</Application>
  <PresentationFormat>On-screen Show (4:3)</PresentationFormat>
  <Paragraphs>363</Paragraphs>
  <Slides>49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ＭＳ Ｐゴシック</vt:lpstr>
      <vt:lpstr>ＭＳ Ｐゴシック</vt:lpstr>
      <vt:lpstr>Arial</vt:lpstr>
      <vt:lpstr>Helvetica</vt:lpstr>
      <vt:lpstr>Monotype Sorts</vt:lpstr>
      <vt:lpstr>MT Extra</vt:lpstr>
      <vt:lpstr>Symbol</vt:lpstr>
      <vt:lpstr>Times New Roman</vt:lpstr>
      <vt:lpstr>Verdana</vt:lpstr>
      <vt:lpstr>Webdings</vt:lpstr>
      <vt:lpstr>Wingdings</vt:lpstr>
      <vt:lpstr>os-8</vt:lpstr>
      <vt:lpstr>Chapter 14:  File System Implementation</vt:lpstr>
      <vt:lpstr> Chapter 14: File System Implementation</vt:lpstr>
      <vt:lpstr>Objectives</vt:lpstr>
      <vt:lpstr>File-System Structure</vt:lpstr>
      <vt:lpstr>Layered File System</vt:lpstr>
      <vt:lpstr>File System Layers</vt:lpstr>
      <vt:lpstr>File System Layers (Cont.)</vt:lpstr>
      <vt:lpstr>File System Layers (Cont.)</vt:lpstr>
      <vt:lpstr>File-System Operations</vt:lpstr>
      <vt:lpstr>File-System Implementation (Cont.)</vt:lpstr>
      <vt:lpstr>In-Memory File System Structures</vt:lpstr>
      <vt:lpstr>In-Memory File System Structures</vt:lpstr>
      <vt:lpstr>Directory Implementation</vt:lpstr>
      <vt:lpstr>Allocation Methods - Contiguous</vt:lpstr>
      <vt:lpstr>Contiguous Allocation</vt:lpstr>
      <vt:lpstr>Extent-Based Systems</vt:lpstr>
      <vt:lpstr>Allocation Methods - Linked</vt:lpstr>
      <vt:lpstr>Allocation Methods – Linked (Cont.)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TRIMing Unused Blocks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Example: WAFL File System</vt:lpstr>
      <vt:lpstr>The WAFL File Layout</vt:lpstr>
      <vt:lpstr>Snapshots in WAFL</vt:lpstr>
      <vt:lpstr>The Apple File System</vt:lpstr>
      <vt:lpstr>End of Chapter 14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246</cp:revision>
  <cp:lastPrinted>2013-09-10T17:57:57Z</cp:lastPrinted>
  <dcterms:created xsi:type="dcterms:W3CDTF">2011-01-13T23:43:38Z</dcterms:created>
  <dcterms:modified xsi:type="dcterms:W3CDTF">2020-01-31T15:37:54Z</dcterms:modified>
</cp:coreProperties>
</file>